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
      <p:font typeface="Roboto"/>
      <p:regular r:id="rId18"/>
      <p:bold r:id="rId19"/>
      <p:italic r:id="rId20"/>
      <p:boldItalic r:id="rId21"/>
    </p:embeddedFont>
    <p:embeddedFont>
      <p:font typeface="Roboto Medium"/>
      <p:regular r:id="rId22"/>
      <p:bold r:id="rId23"/>
      <p:italic r:id="rId24"/>
      <p:boldItalic r:id="rId25"/>
    </p:embeddedFont>
    <p:embeddedFont>
      <p:font typeface="Proxima Nova Semibold"/>
      <p:regular r:id="rId26"/>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obotoMedium-regular.fntdata"/><Relationship Id="rId21" Type="http://schemas.openxmlformats.org/officeDocument/2006/relationships/font" Target="fonts/Roboto-boldItalic.fntdata"/><Relationship Id="rId24" Type="http://schemas.openxmlformats.org/officeDocument/2006/relationships/font" Target="fonts/RobotoMedium-italic.fntdata"/><Relationship Id="rId23"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Semibold-regular.fntdata"/><Relationship Id="rId25" Type="http://schemas.openxmlformats.org/officeDocument/2006/relationships/font" Target="fonts/RobotoMedium-boldItalic.fntdata"/><Relationship Id="rId28" Type="http://schemas.openxmlformats.org/officeDocument/2006/relationships/font" Target="fonts/ProximaNovaSemibold-boldItalic.fntdata"/><Relationship Id="rId27" Type="http://schemas.openxmlformats.org/officeDocument/2006/relationships/font" Target="fonts/ProximaNov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dewalls.ch/magazine/staged-photography" TargetMode="External"/><Relationship Id="rId3" Type="http://schemas.openxmlformats.org/officeDocument/2006/relationships/hyperlink" Target="https://lithub.com/on-fantasy-narrative-and-playing-dress-up-for-the-camer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f9faa4f2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0f9faa4f2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f9faa4f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f9faa4f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f9faa4f2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30f9faa4f24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Font typeface="Roboto"/>
              <a:buChar char="●"/>
            </a:pPr>
            <a:r>
              <a:rPr lang="en" sz="1200" u="sng">
                <a:solidFill>
                  <a:schemeClr val="hlink"/>
                </a:solidFill>
                <a:highlight>
                  <a:srgbClr val="FAFAFA"/>
                </a:highlight>
                <a:latin typeface="Roboto"/>
                <a:ea typeface="Roboto"/>
                <a:cs typeface="Roboto"/>
                <a:sym typeface="Roboto"/>
                <a:hlinkClick r:id="rId2"/>
              </a:rPr>
              <a:t>https://www.widewalls.ch/magazine/staged-photography</a:t>
            </a:r>
            <a:endParaRPr sz="1200">
              <a:solidFill>
                <a:srgbClr val="262626"/>
              </a:solidFill>
              <a:highlight>
                <a:srgbClr val="FAFAFA"/>
              </a:highlight>
              <a:latin typeface="Roboto"/>
              <a:ea typeface="Roboto"/>
              <a:cs typeface="Roboto"/>
              <a:sym typeface="Roboto"/>
            </a:endParaRPr>
          </a:p>
          <a:p>
            <a:pPr indent="-304800" lvl="0" marL="457200" rtl="0" algn="l">
              <a:spcBef>
                <a:spcPts val="0"/>
              </a:spcBef>
              <a:spcAft>
                <a:spcPts val="0"/>
              </a:spcAft>
              <a:buClr>
                <a:srgbClr val="262626"/>
              </a:buClr>
              <a:buSzPts val="1200"/>
              <a:buFont typeface="Roboto"/>
              <a:buChar char="●"/>
            </a:pPr>
            <a:r>
              <a:rPr lang="en" sz="1200" u="sng">
                <a:solidFill>
                  <a:schemeClr val="hlink"/>
                </a:solidFill>
                <a:highlight>
                  <a:srgbClr val="FAFAFA"/>
                </a:highlight>
                <a:latin typeface="Roboto"/>
                <a:ea typeface="Roboto"/>
                <a:cs typeface="Roboto"/>
                <a:sym typeface="Roboto"/>
                <a:hlinkClick r:id="rId3"/>
              </a:rPr>
              <a:t>https://lithub.com/on-fantasy-narrative-and-playing-dress-up-for-the-camera/</a:t>
            </a:r>
            <a:endParaRPr sz="1200">
              <a:solidFill>
                <a:srgbClr val="262626"/>
              </a:solidFill>
              <a:highlight>
                <a:srgbClr val="FAFAFA"/>
              </a:highlight>
              <a:latin typeface="Roboto"/>
              <a:ea typeface="Roboto"/>
              <a:cs typeface="Roboto"/>
              <a:sym typeface="Roboto"/>
            </a:endParaRPr>
          </a:p>
          <a:p>
            <a:pPr indent="-304800" lvl="0" marL="457200" rtl="0" algn="l">
              <a:spcBef>
                <a:spcPts val="0"/>
              </a:spcBef>
              <a:spcAft>
                <a:spcPts val="0"/>
              </a:spcAft>
              <a:buClr>
                <a:srgbClr val="262626"/>
              </a:buClr>
              <a:buSzPts val="1200"/>
              <a:buFont typeface="Roboto"/>
              <a:buChar char="●"/>
            </a:pPr>
            <a:r>
              <a:t/>
            </a:r>
            <a:endParaRPr sz="1200">
              <a:solidFill>
                <a:srgbClr val="262626"/>
              </a:solidFill>
              <a:highlight>
                <a:srgbClr val="FAFAFA"/>
              </a:highlight>
              <a:latin typeface="Roboto"/>
              <a:ea typeface="Roboto"/>
              <a:cs typeface="Roboto"/>
              <a:sym typeface="Roboto"/>
            </a:endParaRPr>
          </a:p>
          <a:p>
            <a:pPr indent="0" lvl="0" marL="0" rtl="0" algn="l">
              <a:spcBef>
                <a:spcPts val="0"/>
              </a:spcBef>
              <a:spcAft>
                <a:spcPts val="0"/>
              </a:spcAft>
              <a:buNone/>
            </a:pPr>
            <a:r>
              <a:t/>
            </a:r>
            <a:endParaRPr sz="1200">
              <a:solidFill>
                <a:srgbClr val="262626"/>
              </a:solidFill>
              <a:highlight>
                <a:srgbClr val="FAFAFA"/>
              </a:highlight>
              <a:latin typeface="Roboto"/>
              <a:ea typeface="Roboto"/>
              <a:cs typeface="Roboto"/>
              <a:sym typeface="Roboto"/>
            </a:endParaRPr>
          </a:p>
        </p:txBody>
      </p:sp>
      <p:sp>
        <p:nvSpPr>
          <p:cNvPr id="86" name="Google Shape;86;g30f9faa4f24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f9faa4f2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30f9faa4f24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Gregory Crewdson</a:t>
            </a:r>
            <a:endParaRPr/>
          </a:p>
          <a:p>
            <a:pPr indent="0" lvl="0" marL="0" rtl="0" algn="l">
              <a:spcBef>
                <a:spcPts val="0"/>
              </a:spcBef>
              <a:spcAft>
                <a:spcPts val="0"/>
              </a:spcAft>
              <a:buNone/>
            </a:pPr>
            <a:r>
              <a:rPr lang="en"/>
              <a:t>Cindy Sherman</a:t>
            </a:r>
            <a:endParaRPr/>
          </a:p>
          <a:p>
            <a:pPr indent="0" lvl="0" marL="0" rtl="0" algn="l">
              <a:spcBef>
                <a:spcPts val="0"/>
              </a:spcBef>
              <a:spcAft>
                <a:spcPts val="0"/>
              </a:spcAft>
              <a:buNone/>
            </a:pPr>
            <a:r>
              <a:rPr lang="en"/>
              <a:t>Ryan Schude</a:t>
            </a:r>
            <a:endParaRPr/>
          </a:p>
          <a:p>
            <a:pPr indent="0" lvl="0" marL="0" rtl="0" algn="l">
              <a:spcBef>
                <a:spcPts val="0"/>
              </a:spcBef>
              <a:spcAft>
                <a:spcPts val="0"/>
              </a:spcAft>
              <a:buClr>
                <a:schemeClr val="dk1"/>
              </a:buClr>
              <a:buFont typeface="Arial"/>
              <a:buNone/>
            </a:pPr>
            <a:r>
              <a:rPr lang="en"/>
              <a:t>Genevieve Gaignard</a:t>
            </a:r>
            <a:endParaRPr/>
          </a:p>
          <a:p>
            <a:pPr indent="0" lvl="0" marL="0" rtl="0" algn="l">
              <a:spcBef>
                <a:spcPts val="0"/>
              </a:spcBef>
              <a:spcAft>
                <a:spcPts val="0"/>
              </a:spcAft>
              <a:buNone/>
            </a:pPr>
            <a:r>
              <a:rPr lang="en"/>
              <a:t>Alex Prager</a:t>
            </a:r>
            <a:endParaRPr/>
          </a:p>
          <a:p>
            <a:pPr indent="0" lvl="0" marL="0" rtl="0" algn="l">
              <a:spcBef>
                <a:spcPts val="0"/>
              </a:spcBef>
              <a:spcAft>
                <a:spcPts val="0"/>
              </a:spcAft>
              <a:buNone/>
            </a:pPr>
            <a:r>
              <a:rPr lang="en"/>
              <a:t>Julie Blackmon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https://magazine.artland.com/staged-photography-top-ten/</a:t>
            </a:r>
            <a:endParaRPr/>
          </a:p>
        </p:txBody>
      </p:sp>
      <p:sp>
        <p:nvSpPr>
          <p:cNvPr id="93" name="Google Shape;93;g30f9faa4f24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f9faa4f2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0f9faa4f2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400">
                <a:latin typeface="Proxima Nova"/>
                <a:ea typeface="Proxima Nova"/>
                <a:cs typeface="Proxima Nova"/>
                <a:sym typeface="Proxima Nova"/>
              </a:rPr>
              <a:t>Wes Anderson has directed 13 movies so I can hopefully find at least 10 stills that meet the criteria per movie.</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If I’m unable to find 100 pieces of media for Wes Anderson, maybe I can include Stanley Kubrick and other filmmakers with a similar oeuvre.</a:t>
            </a:r>
            <a:endParaRPr sz="1400">
              <a:latin typeface="Proxima Nova"/>
              <a:ea typeface="Proxima Nova"/>
              <a:cs typeface="Proxima Nova"/>
              <a:sym typeface="Proxima Nova"/>
            </a:endParaRPr>
          </a:p>
        </p:txBody>
      </p:sp>
      <p:sp>
        <p:nvSpPr>
          <p:cNvPr id="105" name="Google Shape;105;g30f9faa4f24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f9faa4f2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30f9faa4f24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112" name="Google Shape;112;g30f9faa4f24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f9faa4f2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30f9faa4f2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400">
                <a:latin typeface="Proxima Nova"/>
                <a:ea typeface="Proxima Nova"/>
                <a:cs typeface="Proxima Nova"/>
                <a:sym typeface="Proxima Nova"/>
              </a:rPr>
              <a:t>The program is the runway.</a:t>
            </a:r>
            <a:endParaRPr sz="1400">
              <a:latin typeface="Proxima Nova"/>
              <a:ea typeface="Proxima Nova"/>
              <a:cs typeface="Proxima Nova"/>
              <a:sym typeface="Proxima Nova"/>
            </a:endParaRPr>
          </a:p>
        </p:txBody>
      </p:sp>
      <p:sp>
        <p:nvSpPr>
          <p:cNvPr id="122" name="Google Shape;122;g30f9faa4f24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f9faa4f2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0f9faa4f24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129" name="Google Shape;129;g30f9faa4f24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1301F9">
            <a:alpha val="87060"/>
          </a:srgbClr>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1pPr>
            <a:lvl2pPr lvl="1"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2pPr>
            <a:lvl3pPr lvl="2"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3pPr>
            <a:lvl4pPr lvl="3"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4pPr>
            <a:lvl5pPr lvl="4"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5pPr>
            <a:lvl6pPr lvl="5"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6pPr>
            <a:lvl7pPr lvl="6"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7pPr>
            <a:lvl8pPr lvl="7"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8pPr>
            <a:lvl9pPr lvl="8" algn="ctr">
              <a:spcBef>
                <a:spcPts val="0"/>
              </a:spcBef>
              <a:spcAft>
                <a:spcPts val="0"/>
              </a:spcAft>
              <a:buClr>
                <a:srgbClr val="F7B7A8"/>
              </a:buClr>
              <a:buSzPts val="4800"/>
              <a:buFont typeface="Proxima Nova"/>
              <a:buNone/>
              <a:defRPr b="1" sz="4800">
                <a:solidFill>
                  <a:srgbClr val="F7B7A8"/>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6_2">
    <p:bg>
      <p:bgPr>
        <a:solidFill>
          <a:srgbClr val="E3E3E3"/>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457200" y="2803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54" name="Google Shape;54;p14"/>
          <p:cNvSpPr/>
          <p:nvPr/>
        </p:nvSpPr>
        <p:spPr>
          <a:xfrm>
            <a:off x="564165" y="223687"/>
            <a:ext cx="302700" cy="56700"/>
          </a:xfrm>
          <a:prstGeom prst="rect">
            <a:avLst/>
          </a:prstGeom>
          <a:solidFill>
            <a:srgbClr val="1301F9"/>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5" name="Google Shape;55;p14"/>
          <p:cNvSpPr txBox="1"/>
          <p:nvPr>
            <p:ph idx="2" type="title"/>
          </p:nvPr>
        </p:nvSpPr>
        <p:spPr>
          <a:xfrm>
            <a:off x="487975" y="981650"/>
            <a:ext cx="2166000" cy="2679000"/>
          </a:xfrm>
          <a:prstGeom prst="rect">
            <a:avLst/>
          </a:prstGeom>
        </p:spPr>
        <p:txBody>
          <a:bodyPr anchorCtr="0" anchor="t" bIns="91425" lIns="91425" spcFirstLastPara="1" rIns="91425" wrap="square" tIns="91425">
            <a:normAutofit/>
          </a:bodyPr>
          <a:lstStyle>
            <a:lvl1pPr lvl="0">
              <a:spcBef>
                <a:spcPts val="0"/>
              </a:spcBef>
              <a:spcAft>
                <a:spcPts val="0"/>
              </a:spcAft>
              <a:buNone/>
              <a:defRPr sz="2400">
                <a:latin typeface="Proxima Nova Semibold"/>
                <a:ea typeface="Proxima Nova Semibold"/>
                <a:cs typeface="Proxima Nova Semibold"/>
                <a:sym typeface="Proxima Nova Semibold"/>
              </a:defRPr>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56" name="Google Shape;56;p14"/>
          <p:cNvSpPr txBox="1"/>
          <p:nvPr>
            <p:ph idx="3" type="title"/>
          </p:nvPr>
        </p:nvSpPr>
        <p:spPr>
          <a:xfrm>
            <a:off x="3191225" y="981650"/>
            <a:ext cx="2166000" cy="2679000"/>
          </a:xfrm>
          <a:prstGeom prst="rect">
            <a:avLst/>
          </a:prstGeom>
        </p:spPr>
        <p:txBody>
          <a:bodyPr anchorCtr="0" anchor="t" bIns="91425" lIns="91425" spcFirstLastPara="1" rIns="91425" wrap="square" tIns="91425">
            <a:normAutofit/>
          </a:bodyPr>
          <a:lstStyle>
            <a:lvl1pPr lvl="0">
              <a:spcBef>
                <a:spcPts val="0"/>
              </a:spcBef>
              <a:spcAft>
                <a:spcPts val="0"/>
              </a:spcAft>
              <a:buNone/>
              <a:defRPr sz="2400">
                <a:latin typeface="Proxima Nova Semibold"/>
                <a:ea typeface="Proxima Nova Semibold"/>
                <a:cs typeface="Proxima Nova Semibold"/>
                <a:sym typeface="Proxima Nova Semibold"/>
              </a:defRPr>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_3">
    <p:bg>
      <p:bgPr>
        <a:solidFill>
          <a:srgbClr val="E3E3E3"/>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457200" y="2803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59" name="Google Shape;59;p15"/>
          <p:cNvSpPr/>
          <p:nvPr/>
        </p:nvSpPr>
        <p:spPr>
          <a:xfrm>
            <a:off x="564165" y="223687"/>
            <a:ext cx="302700" cy="56700"/>
          </a:xfrm>
          <a:prstGeom prst="rect">
            <a:avLst/>
          </a:prstGeom>
          <a:solidFill>
            <a:srgbClr val="1301F9"/>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F9E675"/>
        </a:solidFill>
      </p:bgPr>
    </p:bg>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20423B"/>
                </a:solidFill>
              </a:defRPr>
            </a:lvl1pPr>
            <a:lvl2pPr lvl="1">
              <a:buNone/>
              <a:defRPr>
                <a:solidFill>
                  <a:srgbClr val="20423B"/>
                </a:solidFill>
              </a:defRPr>
            </a:lvl2pPr>
            <a:lvl3pPr lvl="2">
              <a:buNone/>
              <a:defRPr>
                <a:solidFill>
                  <a:srgbClr val="20423B"/>
                </a:solidFill>
              </a:defRPr>
            </a:lvl3pPr>
            <a:lvl4pPr lvl="3">
              <a:buNone/>
              <a:defRPr>
                <a:solidFill>
                  <a:srgbClr val="20423B"/>
                </a:solidFill>
              </a:defRPr>
            </a:lvl4pPr>
            <a:lvl5pPr lvl="4">
              <a:buNone/>
              <a:defRPr>
                <a:solidFill>
                  <a:srgbClr val="20423B"/>
                </a:solidFill>
              </a:defRPr>
            </a:lvl5pPr>
            <a:lvl6pPr lvl="5">
              <a:buNone/>
              <a:defRPr>
                <a:solidFill>
                  <a:srgbClr val="20423B"/>
                </a:solidFill>
              </a:defRPr>
            </a:lvl6pPr>
            <a:lvl7pPr lvl="6">
              <a:buNone/>
              <a:defRPr>
                <a:solidFill>
                  <a:srgbClr val="20423B"/>
                </a:solidFill>
              </a:defRPr>
            </a:lvl7pPr>
            <a:lvl8pPr lvl="7">
              <a:buNone/>
              <a:defRPr>
                <a:solidFill>
                  <a:srgbClr val="20423B"/>
                </a:solidFill>
              </a:defRPr>
            </a:lvl8pPr>
            <a:lvl9pPr lvl="8">
              <a:buNone/>
              <a:defRPr>
                <a:solidFill>
                  <a:srgbClr val="20423B"/>
                </a:solidFil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332325" y="377650"/>
            <a:ext cx="1034700" cy="4285500"/>
          </a:xfrm>
          <a:prstGeom prst="roundRect">
            <a:avLst>
              <a:gd fmla="val 16667" name="adj"/>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6"/>
          <p:cNvGrpSpPr/>
          <p:nvPr/>
        </p:nvGrpSpPr>
        <p:grpSpPr>
          <a:xfrm>
            <a:off x="1480375" y="377640"/>
            <a:ext cx="4473725" cy="4285389"/>
            <a:chOff x="1480375" y="377650"/>
            <a:chExt cx="4473725" cy="4403400"/>
          </a:xfrm>
        </p:grpSpPr>
        <p:sp>
          <p:nvSpPr>
            <p:cNvPr id="64" name="Google Shape;64;p16"/>
            <p:cNvSpPr/>
            <p:nvPr/>
          </p:nvSpPr>
          <p:spPr>
            <a:xfrm>
              <a:off x="1480375" y="377650"/>
              <a:ext cx="1382100" cy="4403400"/>
            </a:xfrm>
            <a:prstGeom prst="roundRect">
              <a:avLst>
                <a:gd fmla="val 16667" name="adj"/>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a:off x="4572000" y="377650"/>
              <a:ext cx="1382100" cy="4403400"/>
            </a:xfrm>
            <a:prstGeom prst="roundRect">
              <a:avLst>
                <a:gd fmla="val 16667" name="adj"/>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2484875" y="377650"/>
              <a:ext cx="2666400" cy="4403400"/>
            </a:xfrm>
            <a:prstGeom prst="rect">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6"/>
          <p:cNvGrpSpPr/>
          <p:nvPr/>
        </p:nvGrpSpPr>
        <p:grpSpPr>
          <a:xfrm>
            <a:off x="6057625" y="377601"/>
            <a:ext cx="2733975" cy="4285389"/>
            <a:chOff x="6057650" y="377650"/>
            <a:chExt cx="2733975" cy="4403400"/>
          </a:xfrm>
        </p:grpSpPr>
        <p:sp>
          <p:nvSpPr>
            <p:cNvPr id="68" name="Google Shape;68;p16"/>
            <p:cNvSpPr/>
            <p:nvPr/>
          </p:nvSpPr>
          <p:spPr>
            <a:xfrm>
              <a:off x="6057650" y="377650"/>
              <a:ext cx="1382100" cy="4403400"/>
            </a:xfrm>
            <a:prstGeom prst="roundRect">
              <a:avLst>
                <a:gd fmla="val 16667" name="adj"/>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7409525" y="377650"/>
              <a:ext cx="1382100" cy="4403400"/>
            </a:xfrm>
            <a:prstGeom prst="roundRect">
              <a:avLst>
                <a:gd fmla="val 16667" name="adj"/>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6525900" y="377650"/>
              <a:ext cx="1855200" cy="4403400"/>
            </a:xfrm>
            <a:prstGeom prst="rect">
              <a:avLst/>
            </a:prstGeom>
            <a:solidFill>
              <a:srgbClr val="204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1717850" y="1374675"/>
            <a:ext cx="3999600" cy="23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4F4F4"/>
                </a:solidFill>
                <a:latin typeface="Roboto"/>
                <a:ea typeface="Roboto"/>
                <a:cs typeface="Roboto"/>
                <a:sym typeface="Roboto"/>
              </a:rPr>
              <a:t>Coding for</a:t>
            </a:r>
            <a:endParaRPr b="1" sz="4800">
              <a:solidFill>
                <a:srgbClr val="F4F4F4"/>
              </a:solidFill>
              <a:latin typeface="Roboto"/>
              <a:ea typeface="Roboto"/>
              <a:cs typeface="Roboto"/>
              <a:sym typeface="Roboto"/>
            </a:endParaRPr>
          </a:p>
          <a:p>
            <a:pPr indent="0" lvl="0" marL="0" rtl="0" algn="l">
              <a:spcBef>
                <a:spcPts val="0"/>
              </a:spcBef>
              <a:spcAft>
                <a:spcPts val="0"/>
              </a:spcAft>
              <a:buNone/>
            </a:pPr>
            <a:r>
              <a:rPr b="1" lang="en" sz="4800">
                <a:solidFill>
                  <a:srgbClr val="F4F4F4"/>
                </a:solidFill>
                <a:latin typeface="Roboto"/>
                <a:ea typeface="Roboto"/>
                <a:cs typeface="Roboto"/>
                <a:sym typeface="Roboto"/>
              </a:rPr>
              <a:t>Spatial Practices</a:t>
            </a:r>
            <a:endParaRPr b="1" sz="4800">
              <a:solidFill>
                <a:srgbClr val="F4F4F4"/>
              </a:solidFill>
              <a:latin typeface="Roboto"/>
              <a:ea typeface="Roboto"/>
              <a:cs typeface="Roboto"/>
              <a:sym typeface="Roboto"/>
            </a:endParaRPr>
          </a:p>
        </p:txBody>
      </p:sp>
      <p:sp>
        <p:nvSpPr>
          <p:cNvPr id="76" name="Google Shape;76;p17"/>
          <p:cNvSpPr txBox="1"/>
          <p:nvPr/>
        </p:nvSpPr>
        <p:spPr>
          <a:xfrm>
            <a:off x="1755614" y="990075"/>
            <a:ext cx="3999600" cy="4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4F4F4"/>
                </a:solidFill>
                <a:latin typeface="Roboto Medium"/>
                <a:ea typeface="Roboto Medium"/>
                <a:cs typeface="Roboto Medium"/>
                <a:sym typeface="Roboto Medium"/>
              </a:rPr>
              <a:t>ARCH A4988</a:t>
            </a:r>
            <a:endParaRPr sz="1800">
              <a:solidFill>
                <a:srgbClr val="F4F4F4"/>
              </a:solidFill>
              <a:latin typeface="Roboto Medium"/>
              <a:ea typeface="Roboto Medium"/>
              <a:cs typeface="Roboto Medium"/>
              <a:sym typeface="Roboto Medium"/>
            </a:endParaRPr>
          </a:p>
        </p:txBody>
      </p:sp>
      <p:sp>
        <p:nvSpPr>
          <p:cNvPr id="77" name="Google Shape;77;p17"/>
          <p:cNvSpPr txBox="1"/>
          <p:nvPr/>
        </p:nvSpPr>
        <p:spPr>
          <a:xfrm>
            <a:off x="1732956" y="3919275"/>
            <a:ext cx="3999600" cy="460800"/>
          </a:xfrm>
          <a:prstGeom prst="rect">
            <a:avLst/>
          </a:prstGeom>
          <a:noFill/>
          <a:ln>
            <a:noFill/>
          </a:ln>
        </p:spPr>
        <p:txBody>
          <a:bodyPr anchorCtr="0" anchor="t" bIns="45675" lIns="91400" spcFirstLastPara="1" rIns="91400" wrap="square" tIns="45675">
            <a:noAutofit/>
          </a:bodyPr>
          <a:lstStyle/>
          <a:p>
            <a:pPr indent="0" lvl="0" marL="0" rtl="0" algn="l">
              <a:lnSpc>
                <a:spcPct val="90000"/>
              </a:lnSpc>
              <a:spcBef>
                <a:spcPts val="0"/>
              </a:spcBef>
              <a:spcAft>
                <a:spcPts val="2100"/>
              </a:spcAft>
              <a:buNone/>
            </a:pPr>
            <a:r>
              <a:rPr lang="en" sz="2500">
                <a:solidFill>
                  <a:srgbClr val="FFFFFF"/>
                </a:solidFill>
                <a:latin typeface="Roboto Medium"/>
                <a:ea typeface="Roboto Medium"/>
                <a:cs typeface="Roboto Medium"/>
                <a:sym typeface="Roboto Medium"/>
              </a:rPr>
              <a:t>Project 03: Catalog Ideas</a:t>
            </a:r>
            <a:endParaRPr sz="2500">
              <a:solidFill>
                <a:srgbClr val="FFFFFF"/>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roxima Nova Semibold"/>
                <a:ea typeface="Proxima Nova Semibold"/>
                <a:cs typeface="Proxima Nova Semibold"/>
                <a:sym typeface="Proxima Nova Semibold"/>
              </a:rPr>
              <a:t>Celeste Layne</a:t>
            </a:r>
            <a:endParaRPr>
              <a:latin typeface="Proxima Nova Semibold"/>
              <a:ea typeface="Proxima Nova Semibold"/>
              <a:cs typeface="Proxima Nova Semibold"/>
              <a:sym typeface="Proxima Nov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1 – Staged Photography aka “tableau photographs”</a:t>
            </a:r>
            <a:endParaRPr>
              <a:solidFill>
                <a:srgbClr val="1301F9"/>
              </a:solidFill>
              <a:latin typeface="Proxima Nova"/>
              <a:ea typeface="Proxima Nova"/>
              <a:cs typeface="Proxima Nova"/>
              <a:sym typeface="Proxima Nova"/>
            </a:endParaRPr>
          </a:p>
        </p:txBody>
      </p:sp>
      <p:sp>
        <p:nvSpPr>
          <p:cNvPr id="89" name="Google Shape;89;p19"/>
          <p:cNvSpPr txBox="1"/>
          <p:nvPr>
            <p:ph idx="2" type="title"/>
          </p:nvPr>
        </p:nvSpPr>
        <p:spPr>
          <a:xfrm>
            <a:off x="487975" y="981650"/>
            <a:ext cx="8189400" cy="3569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Staging gives the photographer the opportunity to make very specific and careful choices, in order to control every element and even sometimes to give the appearance of spontaneity.</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Having created my own staged photography, I am acutely aware of what goes into creating a scene indoors and on location, muchless creating scenes with  complex lighting as Gregory Crewdsen and my personal favorite, Ryan Scheude’s complex compositions.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800">
              <a:latin typeface="Proxima Nova"/>
              <a:ea typeface="Proxima Nova"/>
              <a:cs typeface="Proxima Nova"/>
              <a:sym typeface="Proxima Nova"/>
            </a:endParaRPr>
          </a:p>
          <a:p>
            <a:pPr indent="0" lvl="0" marL="0" rtl="0" algn="l">
              <a:spcBef>
                <a:spcPts val="0"/>
              </a:spcBef>
              <a:spcAft>
                <a:spcPts val="0"/>
              </a:spcAft>
              <a:buClr>
                <a:schemeClr val="dk1"/>
              </a:buClr>
              <a:buSzPts val="800"/>
              <a:buFont typeface="Arial"/>
              <a:buNone/>
            </a:pPr>
            <a:r>
              <a:rPr b="0" lang="en" sz="1800">
                <a:latin typeface="Proxima Nova"/>
                <a:ea typeface="Proxima Nova"/>
                <a:cs typeface="Proxima Nova"/>
                <a:sym typeface="Proxima Nova"/>
              </a:rPr>
              <a:t>With this collection I’d like to filter photographs created by gender; photographs depicting interior scenes vs exterior scenes; and possibly sort by year.</a:t>
            </a:r>
            <a:endParaRPr b="0" sz="18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1 – five (5) examples</a:t>
            </a:r>
            <a:endParaRPr>
              <a:solidFill>
                <a:srgbClr val="1301F9"/>
              </a:solidFill>
              <a:latin typeface="Proxima Nova"/>
              <a:ea typeface="Proxima Nova"/>
              <a:cs typeface="Proxima Nova"/>
              <a:sym typeface="Proxima Nova"/>
            </a:endParaRPr>
          </a:p>
        </p:txBody>
      </p:sp>
      <p:pic>
        <p:nvPicPr>
          <p:cNvPr id="96" name="Google Shape;96;p20"/>
          <p:cNvPicPr preferRelativeResize="0"/>
          <p:nvPr/>
        </p:nvPicPr>
        <p:blipFill>
          <a:blip r:embed="rId3">
            <a:alphaModFix/>
          </a:blip>
          <a:stretch>
            <a:fillRect/>
          </a:stretch>
        </p:blipFill>
        <p:spPr>
          <a:xfrm>
            <a:off x="6944637" y="967298"/>
            <a:ext cx="3176015" cy="2120883"/>
          </a:xfrm>
          <a:prstGeom prst="rect">
            <a:avLst/>
          </a:prstGeom>
          <a:noFill/>
          <a:ln>
            <a:noFill/>
          </a:ln>
        </p:spPr>
      </p:pic>
      <p:pic>
        <p:nvPicPr>
          <p:cNvPr id="97" name="Google Shape;97;p20"/>
          <p:cNvPicPr preferRelativeResize="0"/>
          <p:nvPr/>
        </p:nvPicPr>
        <p:blipFill>
          <a:blip r:embed="rId4">
            <a:alphaModFix/>
          </a:blip>
          <a:stretch>
            <a:fillRect/>
          </a:stretch>
        </p:blipFill>
        <p:spPr>
          <a:xfrm>
            <a:off x="6421325" y="3202481"/>
            <a:ext cx="2813866" cy="1826720"/>
          </a:xfrm>
          <a:prstGeom prst="rect">
            <a:avLst/>
          </a:prstGeom>
          <a:noFill/>
          <a:ln>
            <a:noFill/>
          </a:ln>
        </p:spPr>
      </p:pic>
      <p:pic>
        <p:nvPicPr>
          <p:cNvPr id="98" name="Google Shape;98;p20"/>
          <p:cNvPicPr preferRelativeResize="0"/>
          <p:nvPr/>
        </p:nvPicPr>
        <p:blipFill>
          <a:blip r:embed="rId5">
            <a:alphaModFix/>
          </a:blip>
          <a:stretch>
            <a:fillRect/>
          </a:stretch>
        </p:blipFill>
        <p:spPr>
          <a:xfrm>
            <a:off x="-91890" y="3202477"/>
            <a:ext cx="2766498" cy="1826723"/>
          </a:xfrm>
          <a:prstGeom prst="rect">
            <a:avLst/>
          </a:prstGeom>
          <a:noFill/>
          <a:ln>
            <a:noFill/>
          </a:ln>
        </p:spPr>
      </p:pic>
      <p:pic>
        <p:nvPicPr>
          <p:cNvPr id="99" name="Google Shape;99;p20"/>
          <p:cNvPicPr preferRelativeResize="0"/>
          <p:nvPr/>
        </p:nvPicPr>
        <p:blipFill>
          <a:blip r:embed="rId6">
            <a:alphaModFix/>
          </a:blip>
          <a:stretch>
            <a:fillRect/>
          </a:stretch>
        </p:blipFill>
        <p:spPr>
          <a:xfrm>
            <a:off x="2817835" y="3202477"/>
            <a:ext cx="3460095" cy="1826722"/>
          </a:xfrm>
          <a:prstGeom prst="rect">
            <a:avLst/>
          </a:prstGeom>
          <a:noFill/>
          <a:ln>
            <a:noFill/>
          </a:ln>
        </p:spPr>
      </p:pic>
      <p:pic>
        <p:nvPicPr>
          <p:cNvPr id="100" name="Google Shape;100;p20"/>
          <p:cNvPicPr preferRelativeResize="0"/>
          <p:nvPr/>
        </p:nvPicPr>
        <p:blipFill>
          <a:blip r:embed="rId7">
            <a:alphaModFix/>
          </a:blip>
          <a:stretch>
            <a:fillRect/>
          </a:stretch>
        </p:blipFill>
        <p:spPr>
          <a:xfrm>
            <a:off x="2788316" y="967294"/>
            <a:ext cx="4032105" cy="2120887"/>
          </a:xfrm>
          <a:prstGeom prst="rect">
            <a:avLst/>
          </a:prstGeom>
          <a:noFill/>
          <a:ln>
            <a:noFill/>
          </a:ln>
        </p:spPr>
      </p:pic>
      <p:pic>
        <p:nvPicPr>
          <p:cNvPr id="101" name="Google Shape;101;p20"/>
          <p:cNvPicPr preferRelativeResize="0"/>
          <p:nvPr/>
        </p:nvPicPr>
        <p:blipFill rotWithShape="1">
          <a:blip r:embed="rId8">
            <a:alphaModFix/>
          </a:blip>
          <a:srcRect b="0" l="7634" r="7626" t="0"/>
          <a:stretch/>
        </p:blipFill>
        <p:spPr>
          <a:xfrm>
            <a:off x="-336963" y="967294"/>
            <a:ext cx="3002080" cy="21208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2 – Symmetry and Color in Film </a:t>
            </a:r>
            <a:endParaRPr>
              <a:solidFill>
                <a:srgbClr val="1301F9"/>
              </a:solidFill>
              <a:latin typeface="Proxima Nova"/>
              <a:ea typeface="Proxima Nova"/>
              <a:cs typeface="Proxima Nova"/>
              <a:sym typeface="Proxima Nova"/>
            </a:endParaRPr>
          </a:p>
        </p:txBody>
      </p:sp>
      <p:sp>
        <p:nvSpPr>
          <p:cNvPr id="108" name="Google Shape;108;p21"/>
          <p:cNvSpPr txBox="1"/>
          <p:nvPr>
            <p:ph idx="2" type="title"/>
          </p:nvPr>
        </p:nvSpPr>
        <p:spPr>
          <a:xfrm>
            <a:off x="487975" y="981650"/>
            <a:ext cx="8189400" cy="3569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Wes Anderson's visuals and signature styles have become recognizable and well-studied within the film community. One of his signature techniques that makes his films unique is the use of symmetry. He has consistently and precisely used symmetry in all his shots, visuals, and works that he has produced.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Another signature technique is the use of color – both palettes and filters. He is known for his color palettes that can naturally, creatively, and accurately depict scenes. He also stylistically filters color to bring out the set.</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With this collection I can investigate the color and symmetry of the images over time; filter out images with and without people; or sort by color.</a:t>
            </a:r>
            <a:endParaRPr b="0" sz="1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2 – five (5) examples</a:t>
            </a:r>
            <a:endParaRPr>
              <a:solidFill>
                <a:srgbClr val="1301F9"/>
              </a:solidFill>
              <a:latin typeface="Proxima Nova"/>
              <a:ea typeface="Proxima Nova"/>
              <a:cs typeface="Proxima Nova"/>
              <a:sym typeface="Proxima Nova"/>
            </a:endParaRPr>
          </a:p>
        </p:txBody>
      </p:sp>
      <p:pic>
        <p:nvPicPr>
          <p:cNvPr id="115" name="Google Shape;115;p22"/>
          <p:cNvPicPr preferRelativeResize="0"/>
          <p:nvPr/>
        </p:nvPicPr>
        <p:blipFill rotWithShape="1">
          <a:blip r:embed="rId3">
            <a:alphaModFix/>
          </a:blip>
          <a:srcRect b="0" l="0" r="0" t="12526"/>
          <a:stretch/>
        </p:blipFill>
        <p:spPr>
          <a:xfrm>
            <a:off x="-196352" y="967300"/>
            <a:ext cx="4458814" cy="2107406"/>
          </a:xfrm>
          <a:prstGeom prst="rect">
            <a:avLst/>
          </a:prstGeom>
          <a:noFill/>
          <a:ln>
            <a:noFill/>
          </a:ln>
        </p:spPr>
      </p:pic>
      <p:pic>
        <p:nvPicPr>
          <p:cNvPr id="116" name="Google Shape;116;p22"/>
          <p:cNvPicPr preferRelativeResize="0"/>
          <p:nvPr/>
        </p:nvPicPr>
        <p:blipFill rotWithShape="1">
          <a:blip r:embed="rId4">
            <a:alphaModFix/>
          </a:blip>
          <a:srcRect b="2169" l="0" r="0" t="1814"/>
          <a:stretch/>
        </p:blipFill>
        <p:spPr>
          <a:xfrm>
            <a:off x="4376792" y="967293"/>
            <a:ext cx="4962312" cy="2107407"/>
          </a:xfrm>
          <a:prstGeom prst="rect">
            <a:avLst/>
          </a:prstGeom>
          <a:noFill/>
          <a:ln>
            <a:noFill/>
          </a:ln>
        </p:spPr>
      </p:pic>
      <p:pic>
        <p:nvPicPr>
          <p:cNvPr id="117" name="Google Shape;117;p22"/>
          <p:cNvPicPr preferRelativeResize="0"/>
          <p:nvPr/>
        </p:nvPicPr>
        <p:blipFill rotWithShape="1">
          <a:blip r:embed="rId5">
            <a:alphaModFix/>
          </a:blip>
          <a:srcRect b="11110" l="0" r="0" t="11681"/>
          <a:stretch/>
        </p:blipFill>
        <p:spPr>
          <a:xfrm>
            <a:off x="141598" y="3188999"/>
            <a:ext cx="4852463" cy="2107406"/>
          </a:xfrm>
          <a:prstGeom prst="rect">
            <a:avLst/>
          </a:prstGeom>
          <a:noFill/>
          <a:ln>
            <a:noFill/>
          </a:ln>
        </p:spPr>
      </p:pic>
      <p:pic>
        <p:nvPicPr>
          <p:cNvPr id="118" name="Google Shape;118;p22"/>
          <p:cNvPicPr preferRelativeResize="0"/>
          <p:nvPr/>
        </p:nvPicPr>
        <p:blipFill>
          <a:blip r:embed="rId6">
            <a:alphaModFix/>
          </a:blip>
          <a:stretch>
            <a:fillRect/>
          </a:stretch>
        </p:blipFill>
        <p:spPr>
          <a:xfrm>
            <a:off x="5109613" y="3189000"/>
            <a:ext cx="3891809" cy="21074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3 – Fashion Show Production</a:t>
            </a:r>
            <a:endParaRPr>
              <a:solidFill>
                <a:srgbClr val="1301F9"/>
              </a:solidFill>
              <a:latin typeface="Proxima Nova"/>
              <a:ea typeface="Proxima Nova"/>
              <a:cs typeface="Proxima Nova"/>
              <a:sym typeface="Proxima Nova"/>
            </a:endParaRPr>
          </a:p>
        </p:txBody>
      </p:sp>
      <p:sp>
        <p:nvSpPr>
          <p:cNvPr id="125" name="Google Shape;125;p23"/>
          <p:cNvSpPr txBox="1"/>
          <p:nvPr>
            <p:ph idx="2" type="title"/>
          </p:nvPr>
        </p:nvSpPr>
        <p:spPr>
          <a:xfrm>
            <a:off x="487975" y="981650"/>
            <a:ext cx="8189400" cy="3569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I’m always interested in architects who have applied their architecture backgrounds to alternative paths. Most notable to me are the Rem Koolhaas and AMO designs for Prada. In addition, fashion shows can be quite opulent like Chanel or avante-garde like Virgil Abloh.</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sz="180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sz="1800">
                <a:latin typeface="Proxima Nova"/>
                <a:ea typeface="Proxima Nova"/>
                <a:cs typeface="Proxima Nova"/>
                <a:sym typeface="Proxima Nova"/>
              </a:rPr>
              <a:t>Fashion shows are a form of cultural production and as architecture, takes its references from experimentation vs program.</a:t>
            </a:r>
            <a:endParaRPr b="0" sz="1800">
              <a:latin typeface="Proxima Nova"/>
              <a:ea typeface="Proxima Nova"/>
              <a:cs typeface="Proxima Nova"/>
              <a:sym typeface="Proxima Nova"/>
            </a:endParaRPr>
          </a:p>
          <a:p>
            <a:pPr indent="0" lvl="0" marL="0" rtl="0" algn="l">
              <a:spcBef>
                <a:spcPts val="0"/>
              </a:spcBef>
              <a:spcAft>
                <a:spcPts val="0"/>
              </a:spcAft>
              <a:buNone/>
            </a:pPr>
            <a:r>
              <a:t/>
            </a:r>
            <a:endParaRPr b="0" sz="1800">
              <a:latin typeface="Proxima Nova"/>
              <a:ea typeface="Proxima Nova"/>
              <a:cs typeface="Proxima Nova"/>
              <a:sym typeface="Proxima Nova"/>
            </a:endParaRPr>
          </a:p>
          <a:p>
            <a:pPr indent="0" lvl="0" marL="0" rtl="0" algn="l">
              <a:spcBef>
                <a:spcPts val="0"/>
              </a:spcBef>
              <a:spcAft>
                <a:spcPts val="0"/>
              </a:spcAft>
              <a:buNone/>
            </a:pPr>
            <a:r>
              <a:rPr b="0" lang="en" sz="1800">
                <a:latin typeface="Proxima Nova"/>
                <a:ea typeface="Proxima Nova"/>
                <a:cs typeface="Proxima Nova"/>
                <a:sym typeface="Proxima Nova"/>
              </a:rPr>
              <a:t>With this collection I can investigate the imagery of each fashion designer/house over time; search for shows designed by architects; filter by season or year. I’d be curious to see if I can get at any location data for the shows.</a:t>
            </a:r>
            <a:endParaRPr b="0" sz="18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457200" y="2803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solidFill>
                  <a:srgbClr val="1301F9"/>
                </a:solidFill>
                <a:latin typeface="Proxima Nova"/>
                <a:ea typeface="Proxima Nova"/>
                <a:cs typeface="Proxima Nova"/>
                <a:sym typeface="Proxima Nova"/>
              </a:rPr>
              <a:t>Theme 3 – five (5) examples</a:t>
            </a:r>
            <a:endParaRPr>
              <a:solidFill>
                <a:srgbClr val="1301F9"/>
              </a:solidFill>
              <a:latin typeface="Proxima Nova"/>
              <a:ea typeface="Proxima Nova"/>
              <a:cs typeface="Proxima Nova"/>
              <a:sym typeface="Proxima Nova"/>
            </a:endParaRPr>
          </a:p>
        </p:txBody>
      </p:sp>
      <p:pic>
        <p:nvPicPr>
          <p:cNvPr id="132" name="Google Shape;132;p24"/>
          <p:cNvPicPr preferRelativeResize="0"/>
          <p:nvPr/>
        </p:nvPicPr>
        <p:blipFill>
          <a:blip r:embed="rId3">
            <a:alphaModFix/>
          </a:blip>
          <a:stretch>
            <a:fillRect/>
          </a:stretch>
        </p:blipFill>
        <p:spPr>
          <a:xfrm>
            <a:off x="-83702" y="967297"/>
            <a:ext cx="2975495" cy="1929375"/>
          </a:xfrm>
          <a:prstGeom prst="rect">
            <a:avLst/>
          </a:prstGeom>
          <a:noFill/>
          <a:ln>
            <a:noFill/>
          </a:ln>
        </p:spPr>
      </p:pic>
      <p:pic>
        <p:nvPicPr>
          <p:cNvPr id="133" name="Google Shape;133;p24"/>
          <p:cNvPicPr preferRelativeResize="0"/>
          <p:nvPr/>
        </p:nvPicPr>
        <p:blipFill>
          <a:blip r:embed="rId4">
            <a:alphaModFix/>
          </a:blip>
          <a:stretch>
            <a:fillRect/>
          </a:stretch>
        </p:blipFill>
        <p:spPr>
          <a:xfrm>
            <a:off x="3006865" y="967296"/>
            <a:ext cx="3202319" cy="1929375"/>
          </a:xfrm>
          <a:prstGeom prst="rect">
            <a:avLst/>
          </a:prstGeom>
          <a:noFill/>
          <a:ln>
            <a:noFill/>
          </a:ln>
        </p:spPr>
      </p:pic>
      <p:pic>
        <p:nvPicPr>
          <p:cNvPr id="134" name="Google Shape;134;p24"/>
          <p:cNvPicPr preferRelativeResize="0"/>
          <p:nvPr/>
        </p:nvPicPr>
        <p:blipFill>
          <a:blip r:embed="rId5">
            <a:alphaModFix/>
          </a:blip>
          <a:stretch>
            <a:fillRect/>
          </a:stretch>
        </p:blipFill>
        <p:spPr>
          <a:xfrm>
            <a:off x="-496736" y="3010971"/>
            <a:ext cx="3862641" cy="2018230"/>
          </a:xfrm>
          <a:prstGeom prst="rect">
            <a:avLst/>
          </a:prstGeom>
          <a:noFill/>
          <a:ln>
            <a:noFill/>
          </a:ln>
        </p:spPr>
      </p:pic>
      <p:pic>
        <p:nvPicPr>
          <p:cNvPr id="135" name="Google Shape;135;p24"/>
          <p:cNvPicPr preferRelativeResize="0"/>
          <p:nvPr/>
        </p:nvPicPr>
        <p:blipFill>
          <a:blip r:embed="rId6">
            <a:alphaModFix/>
          </a:blip>
          <a:stretch>
            <a:fillRect/>
          </a:stretch>
        </p:blipFill>
        <p:spPr>
          <a:xfrm>
            <a:off x="3481199" y="3010971"/>
            <a:ext cx="3021849" cy="2018229"/>
          </a:xfrm>
          <a:prstGeom prst="rect">
            <a:avLst/>
          </a:prstGeom>
          <a:noFill/>
          <a:ln>
            <a:noFill/>
          </a:ln>
        </p:spPr>
      </p:pic>
      <p:pic>
        <p:nvPicPr>
          <p:cNvPr id="136" name="Google Shape;136;p24"/>
          <p:cNvPicPr preferRelativeResize="0"/>
          <p:nvPr/>
        </p:nvPicPr>
        <p:blipFill>
          <a:blip r:embed="rId7">
            <a:alphaModFix/>
          </a:blip>
          <a:stretch>
            <a:fillRect/>
          </a:stretch>
        </p:blipFill>
        <p:spPr>
          <a:xfrm>
            <a:off x="6324306" y="967293"/>
            <a:ext cx="2902671" cy="1929375"/>
          </a:xfrm>
          <a:prstGeom prst="rect">
            <a:avLst/>
          </a:prstGeom>
          <a:noFill/>
          <a:ln>
            <a:noFill/>
          </a:ln>
        </p:spPr>
      </p:pic>
      <p:pic>
        <p:nvPicPr>
          <p:cNvPr id="137" name="Google Shape;137;p24"/>
          <p:cNvPicPr preferRelativeResize="0"/>
          <p:nvPr/>
        </p:nvPicPr>
        <p:blipFill>
          <a:blip r:embed="rId8">
            <a:alphaModFix/>
          </a:blip>
          <a:stretch>
            <a:fillRect/>
          </a:stretch>
        </p:blipFill>
        <p:spPr>
          <a:xfrm>
            <a:off x="6618138" y="3010969"/>
            <a:ext cx="3021842" cy="2000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